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9" r:id="rId4"/>
    <p:sldId id="265" r:id="rId5"/>
    <p:sldId id="258" r:id="rId6"/>
    <p:sldId id="257" r:id="rId7"/>
    <p:sldId id="260" r:id="rId8"/>
    <p:sldId id="262" r:id="rId9"/>
    <p:sldId id="267" r:id="rId10"/>
    <p:sldId id="268" r:id="rId11"/>
    <p:sldId id="269" r:id="rId12"/>
    <p:sldId id="270" r:id="rId13"/>
    <p:sldId id="271" r:id="rId14"/>
    <p:sldId id="273" r:id="rId15"/>
    <p:sldId id="274" r:id="rId16"/>
    <p:sldId id="263" r:id="rId17"/>
    <p:sldId id="261" r:id="rId18"/>
    <p:sldId id="264" r:id="rId19"/>
    <p:sldId id="275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3926-199F-4555-A8E7-64667027F042}" type="datetimeFigureOut">
              <a:rPr lang="el-GR" smtClean="0"/>
              <a:pPr/>
              <a:t>7/2/2020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63BF-D397-4351-940F-CF834FAC9B9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3926-199F-4555-A8E7-64667027F042}" type="datetimeFigureOut">
              <a:rPr lang="el-GR" smtClean="0"/>
              <a:pPr/>
              <a:t>7/2/2020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63BF-D397-4351-940F-CF834FAC9B9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3926-199F-4555-A8E7-64667027F042}" type="datetimeFigureOut">
              <a:rPr lang="el-GR" smtClean="0"/>
              <a:pPr/>
              <a:t>7/2/2020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63BF-D397-4351-940F-CF834FAC9B9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Ø"/>
              <a:defRPr/>
            </a:lvl1pPr>
          </a:lstStyle>
          <a:p>
            <a:pPr lvl="0" eaLnBrk="1" latinLnBrk="0" hangingPunct="1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 eaLnBrk="1" latinLnBrk="0" hangingPunct="1"/>
            <a:r>
              <a:rPr lang="el-GR" dirty="0" smtClean="0"/>
              <a:t>Δεύτερου επιπέδου</a:t>
            </a:r>
          </a:p>
          <a:p>
            <a:pPr lvl="2" eaLnBrk="1" latinLnBrk="0" hangingPunct="1"/>
            <a:r>
              <a:rPr lang="el-GR" dirty="0" smtClean="0"/>
              <a:t>Τρίτου επιπέδου</a:t>
            </a:r>
          </a:p>
          <a:p>
            <a:pPr lvl="3" eaLnBrk="1" latinLnBrk="0" hangingPunct="1"/>
            <a:r>
              <a:rPr lang="el-GR" dirty="0" smtClean="0"/>
              <a:t>Τέταρτου επιπέδου</a:t>
            </a:r>
          </a:p>
          <a:p>
            <a:pPr lvl="4" eaLnBrk="1" latinLnBrk="0" hangingPunct="1"/>
            <a:r>
              <a:rPr lang="el-GR" dirty="0" smtClean="0"/>
              <a:t>Πέμπτου επιπέδου</a:t>
            </a:r>
            <a:endParaRPr kumimoji="0" lang="en-US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7" name="6 - Εικόνα" descr="t4e-header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85852" y="6215082"/>
            <a:ext cx="6715140" cy="6429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3926-199F-4555-A8E7-64667027F042}" type="datetimeFigureOut">
              <a:rPr lang="el-GR" smtClean="0"/>
              <a:pPr/>
              <a:t>7/2/2020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24163BF-D397-4351-940F-CF834FAC9B9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Font typeface="Wingdings" pitchFamily="2" charset="2"/>
              <a:buChar char="Ø"/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 eaLnBrk="1" latinLnBrk="0" hangingPunct="1"/>
            <a:r>
              <a:rPr lang="el-GR" dirty="0" smtClean="0"/>
              <a:t>Δεύτερου επιπέδου</a:t>
            </a:r>
          </a:p>
          <a:p>
            <a:pPr lvl="2" eaLnBrk="1" latinLnBrk="0" hangingPunct="1"/>
            <a:r>
              <a:rPr lang="el-GR" dirty="0" smtClean="0"/>
              <a:t>Τρίτου επιπέδου</a:t>
            </a:r>
          </a:p>
          <a:p>
            <a:pPr lvl="3" eaLnBrk="1" latinLnBrk="0" hangingPunct="1"/>
            <a:r>
              <a:rPr lang="el-GR" dirty="0" smtClean="0"/>
              <a:t>Τέταρτου επιπέδου</a:t>
            </a:r>
          </a:p>
          <a:p>
            <a:pPr lvl="4" eaLnBrk="1" latinLnBrk="0" hangingPunct="1"/>
            <a:r>
              <a:rPr lang="el-GR" dirty="0" smtClean="0"/>
              <a:t>Πέμπτου επιπέδου</a:t>
            </a:r>
            <a:endParaRPr kumimoji="0" lang="en-US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Font typeface="Wingdings" pitchFamily="2" charset="2"/>
              <a:buChar char="Ø"/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 eaLnBrk="1" latinLnBrk="0" hangingPunct="1"/>
            <a:r>
              <a:rPr lang="el-GR" dirty="0" smtClean="0"/>
              <a:t>Δεύτερου επιπέδου</a:t>
            </a:r>
          </a:p>
          <a:p>
            <a:pPr lvl="2" eaLnBrk="1" latinLnBrk="0" hangingPunct="1"/>
            <a:r>
              <a:rPr lang="el-GR" dirty="0" smtClean="0"/>
              <a:t>Τρίτου επιπέδου</a:t>
            </a:r>
          </a:p>
          <a:p>
            <a:pPr lvl="3" eaLnBrk="1" latinLnBrk="0" hangingPunct="1"/>
            <a:r>
              <a:rPr lang="el-GR" dirty="0" smtClean="0"/>
              <a:t>Τέταρτου επιπέδου</a:t>
            </a:r>
          </a:p>
          <a:p>
            <a:pPr lvl="4" eaLnBrk="1" latinLnBrk="0" hangingPunct="1"/>
            <a:r>
              <a:rPr lang="el-GR" dirty="0" smtClean="0"/>
              <a:t>Πέμπτου επιπέδου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3926-199F-4555-A8E7-64667027F042}" type="datetimeFigureOut">
              <a:rPr lang="el-GR" smtClean="0"/>
              <a:pPr/>
              <a:t>7/2/2020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63BF-D397-4351-940F-CF834FAC9B92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8" name="7 - Εικόνα" descr="t4e-header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85852" y="6215082"/>
            <a:ext cx="6715140" cy="6429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3926-199F-4555-A8E7-64667027F042}" type="datetimeFigureOut">
              <a:rPr lang="el-GR" smtClean="0"/>
              <a:pPr/>
              <a:t>7/2/2020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63BF-D397-4351-940F-CF834FAC9B9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3926-199F-4555-A8E7-64667027F042}" type="datetimeFigureOut">
              <a:rPr lang="el-GR" smtClean="0"/>
              <a:pPr/>
              <a:t>7/2/2020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63BF-D397-4351-940F-CF834FAC9B9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3926-199F-4555-A8E7-64667027F042}" type="datetimeFigureOut">
              <a:rPr lang="el-GR" smtClean="0"/>
              <a:pPr/>
              <a:t>7/2/2020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63BF-D397-4351-940F-CF834FAC9B9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3926-199F-4555-A8E7-64667027F042}" type="datetimeFigureOut">
              <a:rPr lang="el-GR" smtClean="0"/>
              <a:pPr/>
              <a:t>7/2/2020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63BF-D397-4351-940F-CF834FAC9B9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3926-199F-4555-A8E7-64667027F042}" type="datetimeFigureOut">
              <a:rPr lang="el-GR" smtClean="0"/>
              <a:pPr/>
              <a:t>7/2/2020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63BF-D397-4351-940F-CF834FAC9B9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8623926-199F-4555-A8E7-64667027F042}" type="datetimeFigureOut">
              <a:rPr lang="el-GR" smtClean="0"/>
              <a:pPr/>
              <a:t>7/2/2020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24163BF-D397-4351-940F-CF834FAC9B9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time_continue=543&amp;v=3HIee57eSH0&amp;feature=emb_logo" TargetMode="External"/><Relationship Id="rId2" Type="http://schemas.openxmlformats.org/officeDocument/2006/relationships/hyperlink" Target="https://www.teachers4europe.eu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142976" y="3331698"/>
            <a:ext cx="6786610" cy="2883384"/>
          </a:xfrm>
        </p:spPr>
        <p:txBody>
          <a:bodyPr>
            <a:normAutofit/>
          </a:bodyPr>
          <a:lstStyle/>
          <a:p>
            <a:r>
              <a:rPr lang="en-US" dirty="0" smtClean="0"/>
              <a:t>Setting an Agora for Democratic Culture</a:t>
            </a:r>
          </a:p>
          <a:p>
            <a:r>
              <a:rPr lang="en-US" dirty="0" smtClean="0"/>
              <a:t>6/2/2020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meeting A4E-T4E</a:t>
            </a:r>
            <a:endParaRPr lang="el-GR" dirty="0" smtClean="0"/>
          </a:p>
          <a:p>
            <a:r>
              <a:rPr lang="en-US" dirty="0" err="1" smtClean="0"/>
              <a:t>Efstratia</a:t>
            </a:r>
            <a:r>
              <a:rPr lang="en-US" dirty="0" smtClean="0"/>
              <a:t> </a:t>
            </a:r>
            <a:r>
              <a:rPr lang="en-US" dirty="0" err="1" smtClean="0"/>
              <a:t>Liakopoulou</a:t>
            </a:r>
            <a:endParaRPr lang="en-US" dirty="0" smtClean="0"/>
          </a:p>
          <a:p>
            <a:r>
              <a:rPr lang="en-US" dirty="0" smtClean="0"/>
              <a:t>A4E Secondary Education of Arcadia</a:t>
            </a:r>
          </a:p>
        </p:txBody>
      </p:sp>
      <p:pic>
        <p:nvPicPr>
          <p:cNvPr id="4" name="3 - Εικόνα" descr="t4e_white_logo_transparent.png"/>
          <p:cNvPicPr>
            <a:picLocks noChangeAspect="1"/>
          </p:cNvPicPr>
          <p:nvPr/>
        </p:nvPicPr>
        <p:blipFill>
          <a:blip r:embed="rId2" cstate="print"/>
          <a:srcRect b="19492"/>
          <a:stretch>
            <a:fillRect/>
          </a:stretch>
        </p:blipFill>
        <p:spPr>
          <a:xfrm>
            <a:off x="2857716" y="0"/>
            <a:ext cx="3214482" cy="3357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900" dirty="0" smtClean="0"/>
              <a:t>Κατευθύνσεις για </a:t>
            </a:r>
            <a:r>
              <a:rPr lang="en-US" sz="3900" dirty="0" smtClean="0"/>
              <a:t>T4E action plan</a:t>
            </a:r>
            <a:endParaRPr lang="el-GR" sz="39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Χρήση πλατφόρμας </a:t>
            </a:r>
            <a:r>
              <a:rPr lang="en-US" dirty="0" err="1" smtClean="0"/>
              <a:t>etwinning</a:t>
            </a:r>
            <a:endParaRPr lang="en-US" dirty="0" smtClean="0"/>
          </a:p>
          <a:p>
            <a:pPr lvl="1"/>
            <a:r>
              <a:rPr lang="el-GR" dirty="0" smtClean="0"/>
              <a:t>Αναζήτηση εταίρων (επόμενο έτος κ από άλλες χώρες)</a:t>
            </a:r>
          </a:p>
          <a:p>
            <a:pPr lvl="1"/>
            <a:r>
              <a:rPr lang="el-GR" dirty="0" smtClean="0"/>
              <a:t>Συνεργατικές δραστηριότητες. Τίτλος «</a:t>
            </a:r>
            <a:r>
              <a:rPr lang="en-US" dirty="0" smtClean="0"/>
              <a:t>Teachers4Europe:</a:t>
            </a:r>
            <a:r>
              <a:rPr lang="el-GR" dirty="0" smtClean="0"/>
              <a:t> </a:t>
            </a:r>
            <a:r>
              <a:rPr lang="en-US" dirty="0" smtClean="0"/>
              <a:t>…</a:t>
            </a:r>
            <a:r>
              <a:rPr lang="el-GR" dirty="0" smtClean="0"/>
              <a:t> »</a:t>
            </a:r>
            <a:endParaRPr lang="en-US" dirty="0" smtClean="0"/>
          </a:p>
          <a:p>
            <a:r>
              <a:rPr lang="el-GR" dirty="0" smtClean="0"/>
              <a:t>Θεματική για </a:t>
            </a:r>
            <a:r>
              <a:rPr lang="en-US" dirty="0" smtClean="0"/>
              <a:t>EU, </a:t>
            </a:r>
            <a:r>
              <a:rPr lang="el-GR" dirty="0" smtClean="0"/>
              <a:t>όχι Ευρώπη (γνώση για </a:t>
            </a:r>
            <a:r>
              <a:rPr lang="en-US" dirty="0" smtClean="0"/>
              <a:t>EU </a:t>
            </a:r>
            <a:r>
              <a:rPr lang="el-GR" dirty="0" smtClean="0"/>
              <a:t>πολιτικές κλπ.</a:t>
            </a:r>
            <a:r>
              <a:rPr lang="en-US" dirty="0" smtClean="0"/>
              <a:t>, </a:t>
            </a:r>
            <a:r>
              <a:rPr lang="el-GR" dirty="0" smtClean="0"/>
              <a:t>κατανόηση </a:t>
            </a:r>
            <a:r>
              <a:rPr lang="en-US" dirty="0" smtClean="0"/>
              <a:t>EU values, fundamental rights, </a:t>
            </a:r>
            <a:r>
              <a:rPr lang="el-GR" dirty="0" smtClean="0"/>
              <a:t>ενίσχυση </a:t>
            </a:r>
            <a:r>
              <a:rPr lang="en-US" dirty="0" smtClean="0"/>
              <a:t>democratic culture)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900" dirty="0" smtClean="0"/>
              <a:t>Κατευθύνσεις για </a:t>
            </a:r>
            <a:r>
              <a:rPr lang="en-US" sz="3900" dirty="0" smtClean="0"/>
              <a:t>T4E action plan</a:t>
            </a:r>
            <a:endParaRPr lang="el-GR" sz="39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3476" t="26041" r="23828" b="32292"/>
          <a:stretch>
            <a:fillRect/>
          </a:stretch>
        </p:blipFill>
        <p:spPr bwMode="auto">
          <a:xfrm>
            <a:off x="214282" y="1785926"/>
            <a:ext cx="879044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900" dirty="0" smtClean="0"/>
              <a:t>Κατευθύνσεις για </a:t>
            </a:r>
            <a:r>
              <a:rPr lang="en-US" sz="3900" dirty="0" smtClean="0"/>
              <a:t>T4E action plan</a:t>
            </a:r>
            <a:endParaRPr lang="el-GR" sz="39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 group: </a:t>
            </a:r>
            <a:r>
              <a:rPr lang="en-US" dirty="0" err="1" smtClean="0"/>
              <a:t>eg</a:t>
            </a:r>
            <a:r>
              <a:rPr lang="en-US" dirty="0" smtClean="0"/>
              <a:t>. Secondary, 13-18 years old</a:t>
            </a:r>
          </a:p>
          <a:p>
            <a:r>
              <a:rPr lang="en-US" dirty="0" smtClean="0"/>
              <a:t>No of participants: no of teachers/learners in detail in jointed projects</a:t>
            </a:r>
          </a:p>
          <a:p>
            <a:r>
              <a:rPr lang="en-US" dirty="0" smtClean="0"/>
              <a:t>Duration: </a:t>
            </a:r>
            <a:r>
              <a:rPr lang="en-US" dirty="0" err="1" smtClean="0"/>
              <a:t>eg</a:t>
            </a:r>
            <a:r>
              <a:rPr lang="en-US" dirty="0" smtClean="0"/>
              <a:t>. 4 teaching periods of 45 minutes</a:t>
            </a:r>
          </a:p>
          <a:p>
            <a:r>
              <a:rPr lang="en-US" dirty="0" smtClean="0"/>
              <a:t>Aims: </a:t>
            </a:r>
            <a:r>
              <a:rPr lang="el-GR" dirty="0" smtClean="0"/>
              <a:t>γενικοί σκοποί</a:t>
            </a:r>
          </a:p>
          <a:p>
            <a:r>
              <a:rPr lang="en-US" dirty="0" smtClean="0"/>
              <a:t>Learning outcomes:</a:t>
            </a:r>
            <a:r>
              <a:rPr lang="el-GR" dirty="0" smtClean="0"/>
              <a:t> για συγκεκριμένες γνώσεις, δεξιότητες κλπ.</a:t>
            </a:r>
            <a:endParaRPr lang="en-US" dirty="0" smtClean="0"/>
          </a:p>
          <a:p>
            <a:r>
              <a:rPr lang="en-US" dirty="0" smtClean="0"/>
              <a:t>Competences: </a:t>
            </a:r>
            <a:r>
              <a:rPr lang="el-GR" dirty="0" smtClean="0"/>
              <a:t>σε επίπεδο γνώσεων, συμπεριφοράς, αξιών.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900" dirty="0" smtClean="0"/>
              <a:t>Κατευθύνσεις για </a:t>
            </a:r>
            <a:r>
              <a:rPr lang="en-US" sz="3900" dirty="0" smtClean="0"/>
              <a:t>T4E action plan</a:t>
            </a:r>
            <a:endParaRPr lang="el-GR" sz="39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Αναμενόμενες δυσκολίες κ αντιμετώπισή τους</a:t>
            </a:r>
          </a:p>
          <a:p>
            <a:r>
              <a:rPr lang="en-US" dirty="0" smtClean="0"/>
              <a:t>Instructions: </a:t>
            </a:r>
            <a:r>
              <a:rPr lang="el-GR" dirty="0" smtClean="0"/>
              <a:t>να αξιοποιηθεί το μεθοδολογικό πλαίσιο για επεξεργασία </a:t>
            </a:r>
            <a:r>
              <a:rPr lang="en-US" dirty="0" err="1" smtClean="0"/>
              <a:t>EUvalues</a:t>
            </a:r>
            <a:endParaRPr lang="el-G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3476" t="46875" r="61914" b="22916"/>
          <a:stretch>
            <a:fillRect/>
          </a:stretch>
        </p:blipFill>
        <p:spPr bwMode="auto">
          <a:xfrm>
            <a:off x="1643042" y="3143248"/>
            <a:ext cx="4214842" cy="291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900" dirty="0" smtClean="0"/>
              <a:t>Κατευθύνσεις για </a:t>
            </a:r>
            <a:r>
              <a:rPr lang="en-US" sz="3900" dirty="0" smtClean="0"/>
              <a:t>T4E action plan</a:t>
            </a:r>
            <a:endParaRPr lang="el-GR" sz="39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Psycho-social competences, meaningful for the learners project, realistic, learners experience EU policies, values in the community, learner’s reflection on EU values, cross-curricular approach, cooperation/interaction with partner schools</a:t>
            </a:r>
          </a:p>
          <a:p>
            <a:r>
              <a:rPr lang="en-US" dirty="0" smtClean="0"/>
              <a:t>Debriefing: revision, feelings, suggestions, comment on what learned</a:t>
            </a:r>
          </a:p>
          <a:p>
            <a:r>
              <a:rPr lang="en-US" dirty="0" err="1" smtClean="0"/>
              <a:t>Evaluation:teachers</a:t>
            </a:r>
            <a:r>
              <a:rPr lang="en-US" dirty="0" smtClean="0"/>
              <a:t>/learners in all schools each activity/whole project/materials, suggestions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900" dirty="0" smtClean="0"/>
              <a:t>Κατευθύνσεις για </a:t>
            </a:r>
            <a:r>
              <a:rPr lang="en-US" sz="3900" dirty="0" smtClean="0"/>
              <a:t>T4E action plan</a:t>
            </a:r>
            <a:endParaRPr lang="el-GR" sz="39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Dissemination: </a:t>
            </a:r>
            <a:r>
              <a:rPr lang="el-GR" dirty="0" smtClean="0"/>
              <a:t>σε άλλες τάξεις, γονείς, ιστοσελίδα, κοινωνική δικτύωση, ΜΜΕ</a:t>
            </a:r>
          </a:p>
          <a:p>
            <a:r>
              <a:rPr lang="el-GR" dirty="0" smtClean="0"/>
              <a:t>Επισύναψη υλικών</a:t>
            </a:r>
          </a:p>
          <a:p>
            <a:r>
              <a:rPr lang="en-US" dirty="0" smtClean="0"/>
              <a:t>Declaration of </a:t>
            </a:r>
            <a:r>
              <a:rPr lang="en-US" dirty="0" err="1" smtClean="0"/>
              <a:t>honour</a:t>
            </a:r>
            <a:r>
              <a:rPr lang="en-US" dirty="0" smtClean="0"/>
              <a:t>: </a:t>
            </a:r>
            <a:r>
              <a:rPr lang="el-GR" dirty="0" smtClean="0"/>
              <a:t>πνευματικά δικαιώματα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Σύνδεση με </a:t>
            </a:r>
            <a:r>
              <a:rPr lang="en-US" dirty="0" smtClean="0"/>
              <a:t>A4E action plan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709160"/>
          </a:xfrm>
        </p:spPr>
        <p:txBody>
          <a:bodyPr/>
          <a:lstStyle/>
          <a:p>
            <a:r>
              <a:rPr lang="el-GR" dirty="0" smtClean="0"/>
              <a:t>Ημέρα συναντήσεων (κυρίως </a:t>
            </a:r>
            <a:r>
              <a:rPr lang="en-US" dirty="0" err="1" smtClean="0">
                <a:solidFill>
                  <a:schemeClr val="accent1"/>
                </a:solidFill>
              </a:rPr>
              <a:t>skype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    </a:t>
            </a:r>
            <a:r>
              <a:rPr lang="el-GR" dirty="0" smtClean="0">
                <a:solidFill>
                  <a:schemeClr val="accent1"/>
                </a:solidFill>
              </a:rPr>
              <a:t>Παρασκευή </a:t>
            </a:r>
            <a:r>
              <a:rPr lang="el-GR" dirty="0" smtClean="0">
                <a:solidFill>
                  <a:schemeClr val="accent1"/>
                </a:solidFill>
              </a:rPr>
              <a:t>18:30 (όποτε χρειαστεί)</a:t>
            </a:r>
            <a:endParaRPr lang="el-GR" dirty="0" smtClean="0">
              <a:solidFill>
                <a:schemeClr val="accent1"/>
              </a:solidFill>
            </a:endParaRPr>
          </a:p>
          <a:p>
            <a:r>
              <a:rPr lang="el-GR" dirty="0" smtClean="0"/>
              <a:t>Κοινωνική δικτύωση</a:t>
            </a:r>
          </a:p>
          <a:p>
            <a:pPr lvl="1"/>
            <a:r>
              <a:rPr lang="el-GR" dirty="0" smtClean="0"/>
              <a:t>για άμεση επικοινωνία </a:t>
            </a:r>
            <a:r>
              <a:rPr lang="el-GR" dirty="0" smtClean="0">
                <a:solidFill>
                  <a:schemeClr val="accent1"/>
                </a:solidFill>
              </a:rPr>
              <a:t>Ομάδα </a:t>
            </a:r>
            <a:r>
              <a:rPr lang="en-US" dirty="0" smtClean="0">
                <a:solidFill>
                  <a:schemeClr val="accent1"/>
                </a:solidFill>
              </a:rPr>
              <a:t>messenger T4E </a:t>
            </a:r>
            <a:r>
              <a:rPr lang="el-GR" dirty="0" smtClean="0">
                <a:solidFill>
                  <a:schemeClr val="accent1"/>
                </a:solidFill>
              </a:rPr>
              <a:t>ΤΕΕΜΠΜ</a:t>
            </a:r>
          </a:p>
          <a:p>
            <a:pPr lvl="1"/>
            <a:r>
              <a:rPr lang="el-GR" dirty="0" smtClean="0"/>
              <a:t>για διάχυση </a:t>
            </a:r>
            <a:r>
              <a:rPr lang="en-US" dirty="0" err="1" smtClean="0">
                <a:solidFill>
                  <a:schemeClr val="accent1"/>
                </a:solidFill>
              </a:rPr>
              <a:t>facebook</a:t>
            </a:r>
            <a:r>
              <a:rPr lang="en-US" dirty="0" smtClean="0">
                <a:solidFill>
                  <a:schemeClr val="accent1"/>
                </a:solidFill>
              </a:rPr>
              <a:t> (</a:t>
            </a:r>
            <a:r>
              <a:rPr lang="el-GR" dirty="0" smtClean="0">
                <a:solidFill>
                  <a:schemeClr val="accent1"/>
                </a:solidFill>
              </a:rPr>
              <a:t>υπό κατασκευή)</a:t>
            </a:r>
          </a:p>
          <a:p>
            <a:r>
              <a:rPr lang="el-GR" dirty="0" smtClean="0"/>
              <a:t>Επικοινωνία με αρχές</a:t>
            </a:r>
          </a:p>
          <a:p>
            <a:r>
              <a:rPr lang="el-GR" dirty="0" smtClean="0"/>
              <a:t>Αρχική διερευνητική φάση, χρήση </a:t>
            </a:r>
            <a:r>
              <a:rPr lang="en-US" dirty="0" smtClean="0"/>
              <a:t>template, </a:t>
            </a:r>
            <a:r>
              <a:rPr lang="el-GR" dirty="0" smtClean="0"/>
              <a:t>τήρηση ημερολογίου, αξιολόγηση (και από μαθητές)</a:t>
            </a:r>
          </a:p>
          <a:p>
            <a:r>
              <a:rPr lang="el-GR" dirty="0" smtClean="0"/>
              <a:t>Διάχυση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Επόμενο βήμα: </a:t>
            </a:r>
            <a:r>
              <a:rPr lang="en-US" dirty="0" smtClean="0"/>
              <a:t>T4E action plan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Αναζήτηση εταίρου (πλατφόρμες </a:t>
            </a:r>
            <a:r>
              <a:rPr lang="en-US" dirty="0" err="1" smtClean="0"/>
              <a:t>etwinning</a:t>
            </a:r>
            <a:r>
              <a:rPr lang="en-US" dirty="0" smtClean="0"/>
              <a:t>, teachers academy)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Επιλογή θέματος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Περιγραφή δράσης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Χρονοδιάγραμμα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Αποφάσεις: </a:t>
            </a:r>
            <a:r>
              <a:rPr lang="el-GR" dirty="0" smtClean="0">
                <a:solidFill>
                  <a:schemeClr val="accent1"/>
                </a:solidFill>
              </a:rPr>
              <a:t>να είναι έτοιμο συνοπτικό </a:t>
            </a:r>
            <a:r>
              <a:rPr lang="en-US" dirty="0" smtClean="0">
                <a:solidFill>
                  <a:schemeClr val="accent1"/>
                </a:solidFill>
              </a:rPr>
              <a:t>draft </a:t>
            </a:r>
            <a:r>
              <a:rPr lang="el-GR" dirty="0" smtClean="0">
                <a:solidFill>
                  <a:schemeClr val="accent1"/>
                </a:solidFill>
              </a:rPr>
              <a:t>ως Κυριακή 23/2/2020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accent1"/>
                </a:solidFill>
              </a:rPr>
              <a:t>Ερώτηση </a:t>
            </a:r>
            <a:r>
              <a:rPr lang="el-GR" dirty="0" err="1" smtClean="0">
                <a:solidFill>
                  <a:schemeClr val="accent1"/>
                </a:solidFill>
              </a:rPr>
              <a:t>Τέτης</a:t>
            </a:r>
            <a:r>
              <a:rPr lang="el-GR" dirty="0" smtClean="0">
                <a:solidFill>
                  <a:schemeClr val="accent1"/>
                </a:solidFill>
              </a:rPr>
              <a:t> στο ΠΑ.ΠΕΙ.: αν θα γίνουν 2 </a:t>
            </a:r>
            <a:r>
              <a:rPr lang="en-US" dirty="0" smtClean="0">
                <a:solidFill>
                  <a:schemeClr val="accent1"/>
                </a:solidFill>
              </a:rPr>
              <a:t>action plan </a:t>
            </a:r>
            <a:r>
              <a:rPr lang="el-GR" dirty="0" smtClean="0">
                <a:solidFill>
                  <a:schemeClr val="accent1"/>
                </a:solidFill>
              </a:rPr>
              <a:t>για φέτος και για επόμενο έτος, πότε θα αρχίσει η </a:t>
            </a:r>
            <a:r>
              <a:rPr lang="el-GR" smtClean="0">
                <a:solidFill>
                  <a:schemeClr val="accent1"/>
                </a:solidFill>
              </a:rPr>
              <a:t>υλοποίηση κλπ. </a:t>
            </a:r>
            <a:r>
              <a:rPr lang="el-GR" dirty="0" smtClean="0">
                <a:solidFill>
                  <a:schemeClr val="accent1"/>
                </a:solidFill>
              </a:rPr>
              <a:t>(αναμένεται απάντηση)</a:t>
            </a:r>
            <a:endParaRPr lang="el-GR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hlinkClick r:id="rId2"/>
              </a:rPr>
              <a:t>https://www.teachers4europe.eu/</a:t>
            </a: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hlinkClick r:id="rId3"/>
              </a:rPr>
              <a:t>https://www.youtube.com/watch?time_continue=543&amp;v=3HIee57eSH0&amp;feature=emb_logo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i="1" dirty="0" smtClean="0"/>
              <a:t>Καλή μας επιτυχία!</a:t>
            </a:r>
            <a:br>
              <a:rPr lang="el-GR" i="1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5143512"/>
            <a:ext cx="8229600" cy="757230"/>
          </a:xfrm>
        </p:spPr>
        <p:txBody>
          <a:bodyPr/>
          <a:lstStyle/>
          <a:p>
            <a:pPr algn="ctr">
              <a:buNone/>
            </a:pPr>
            <a:endParaRPr lang="el-GR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ομάδα μας, </a:t>
            </a:r>
            <a:r>
              <a:rPr lang="el-GR" dirty="0" smtClean="0">
                <a:solidFill>
                  <a:schemeClr val="accent6"/>
                </a:solidFill>
              </a:rPr>
              <a:t>προσδοκίες;</a:t>
            </a:r>
            <a:endParaRPr lang="el-GR" dirty="0">
              <a:solidFill>
                <a:schemeClr val="accent6"/>
              </a:solidFill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71448" y="1214422"/>
            <a:ext cx="3829048" cy="452596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endParaRPr lang="el-GR" sz="1200" dirty="0" smtClean="0"/>
          </a:p>
          <a:p>
            <a:pPr algn="r">
              <a:spcBef>
                <a:spcPts val="1200"/>
              </a:spcBef>
              <a:spcAft>
                <a:spcPts val="600"/>
              </a:spcAft>
              <a:buNone/>
            </a:pPr>
            <a:r>
              <a:rPr lang="el-GR" dirty="0" err="1" smtClean="0"/>
              <a:t>ητέ</a:t>
            </a:r>
            <a:endParaRPr lang="el-GR" dirty="0" smtClean="0"/>
          </a:p>
          <a:p>
            <a:pPr algn="r">
              <a:spcBef>
                <a:spcPts val="1200"/>
              </a:spcBef>
              <a:spcAft>
                <a:spcPts val="600"/>
              </a:spcAft>
              <a:buNone/>
            </a:pPr>
            <a:r>
              <a:rPr lang="el-GR" dirty="0" err="1" smtClean="0"/>
              <a:t>ηφ</a:t>
            </a:r>
            <a:endParaRPr lang="el-GR" dirty="0" smtClean="0"/>
          </a:p>
          <a:p>
            <a:pPr algn="r">
              <a:spcBef>
                <a:spcPts val="1200"/>
              </a:spcBef>
              <a:spcAft>
                <a:spcPts val="600"/>
              </a:spcAft>
              <a:buNone/>
            </a:pPr>
            <a:r>
              <a:rPr lang="el-GR" dirty="0" err="1" smtClean="0"/>
              <a:t>ηνέλ</a:t>
            </a:r>
            <a:endParaRPr lang="el-GR" dirty="0" smtClean="0"/>
          </a:p>
          <a:p>
            <a:pPr algn="r">
              <a:spcBef>
                <a:spcPts val="1200"/>
              </a:spcBef>
              <a:spcAft>
                <a:spcPts val="600"/>
              </a:spcAft>
              <a:buNone/>
            </a:pPr>
            <a:r>
              <a:rPr lang="el-GR" dirty="0" err="1" smtClean="0"/>
              <a:t>ανίρα</a:t>
            </a:r>
            <a:endParaRPr lang="el-GR" dirty="0" smtClean="0"/>
          </a:p>
          <a:p>
            <a:pPr algn="r">
              <a:spcBef>
                <a:spcPts val="1200"/>
              </a:spcBef>
              <a:spcAft>
                <a:spcPts val="600"/>
              </a:spcAft>
              <a:buNone/>
            </a:pPr>
            <a:r>
              <a:rPr lang="el-GR" dirty="0" err="1" smtClean="0"/>
              <a:t>ηνέ</a:t>
            </a:r>
            <a:endParaRPr lang="el-GR" dirty="0" smtClean="0"/>
          </a:p>
          <a:p>
            <a:pPr algn="r">
              <a:spcBef>
                <a:spcPts val="1200"/>
              </a:spcBef>
              <a:spcAft>
                <a:spcPts val="600"/>
              </a:spcAft>
              <a:buNone/>
            </a:pPr>
            <a:r>
              <a:rPr lang="el-GR" dirty="0" err="1" smtClean="0"/>
              <a:t>αίρα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0" y="1214422"/>
            <a:ext cx="3829048" cy="452596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endParaRPr lang="el-GR" sz="1200" dirty="0" smtClean="0"/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el-GR" dirty="0" smtClean="0"/>
              <a:t>ην</a:t>
            </a:r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el-GR" dirty="0" err="1" smtClean="0"/>
              <a:t>υρωπαϊκή</a:t>
            </a:r>
            <a:endParaRPr lang="el-GR" dirty="0" smtClean="0"/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el-GR" dirty="0" err="1" smtClean="0"/>
              <a:t>νωση</a:t>
            </a:r>
            <a:endParaRPr lang="el-GR" dirty="0" smtClean="0"/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el-GR" dirty="0" err="1" smtClean="0"/>
              <a:t>αθαίνω</a:t>
            </a:r>
            <a:endParaRPr lang="el-GR" dirty="0" smtClean="0"/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el-GR" dirty="0" smtClean="0"/>
              <a:t>προγραμματίζω</a:t>
            </a:r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el-GR" dirty="0" err="1" smtClean="0"/>
              <a:t>ετασχηματίζω</a:t>
            </a:r>
            <a:endParaRPr lang="el-GR" dirty="0"/>
          </a:p>
        </p:txBody>
      </p:sp>
      <p:sp>
        <p:nvSpPr>
          <p:cNvPr id="6" name="4 - Θέση περιεχομένου"/>
          <p:cNvSpPr txBox="1">
            <a:spLocks/>
          </p:cNvSpPr>
          <p:nvPr/>
        </p:nvSpPr>
        <p:spPr>
          <a:xfrm>
            <a:off x="4081458" y="1231903"/>
            <a:ext cx="704856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endParaRPr kumimoji="0" lang="el-G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el-G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lang="el-GR" sz="2600" dirty="0" smtClean="0"/>
              <a:t>Ε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el-G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lang="el-GR" sz="2600" dirty="0" smtClean="0"/>
              <a:t>Μ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el-G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lang="el-GR" sz="2600" dirty="0"/>
              <a:t>Μ</a:t>
            </a:r>
            <a:endParaRPr kumimoji="0" lang="el-G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Βασικά χαρακτηριστικά-1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600200"/>
            <a:ext cx="8286808" cy="470916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Δράση </a:t>
            </a:r>
            <a:r>
              <a:rPr lang="en-US" dirty="0" smtClean="0"/>
              <a:t>Erasmus</a:t>
            </a:r>
            <a:r>
              <a:rPr lang="el-GR" dirty="0" smtClean="0"/>
              <a:t>+</a:t>
            </a:r>
            <a:r>
              <a:rPr lang="en-US" dirty="0" smtClean="0"/>
              <a:t> KA3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για την προώθηση ευρωπαϊκών αρχών &amp; αξιών της δημοκρατικής κουλτούρας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l-GR" dirty="0" err="1" smtClean="0"/>
              <a:t>Ε_αξίες</a:t>
            </a:r>
            <a:r>
              <a:rPr lang="el-GR" dirty="0" smtClean="0"/>
              <a:t>, </a:t>
            </a:r>
            <a:r>
              <a:rPr lang="el-GR" dirty="0" err="1" smtClean="0"/>
              <a:t>Ε_δημοκρατία</a:t>
            </a:r>
            <a:r>
              <a:rPr lang="el-GR" dirty="0" smtClean="0"/>
              <a:t>, </a:t>
            </a:r>
            <a:r>
              <a:rPr lang="el-GR" dirty="0" err="1" smtClean="0"/>
              <a:t>Α_δικαιώματα</a:t>
            </a: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T4E</a:t>
            </a:r>
            <a:r>
              <a:rPr lang="el-GR" dirty="0" smtClean="0"/>
              <a:t>: </a:t>
            </a:r>
            <a:r>
              <a:rPr lang="en-US" dirty="0" smtClean="0"/>
              <a:t>social-cultural agents that spread EU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Βασικά χαρακτηριστικά-2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600200"/>
            <a:ext cx="8215370" cy="470916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Έμφαση σε δικτύωση, διάλογο, συνέργεια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Χρήση Αγγλικής γλώσσας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A4E &amp; T4E </a:t>
            </a:r>
            <a:r>
              <a:rPr lang="el-GR" dirty="0" smtClean="0"/>
              <a:t>από Ελλάδα, </a:t>
            </a:r>
          </a:p>
          <a:p>
            <a:pPr>
              <a:buNone/>
            </a:pPr>
            <a:r>
              <a:rPr lang="el-GR" dirty="0" smtClean="0"/>
              <a:t>     Ρουμανία, Γερμανία, Μάλτα και Κύπρο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Επιμόρφωση </a:t>
            </a:r>
            <a:r>
              <a:rPr lang="en-US" dirty="0" smtClean="0"/>
              <a:t>A4E &amp; T4E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Μέσω πλατφόρμας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Πιστοποίηση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Σεμινάρια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Ημερίδες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Κεντρική δράση στην Ελευσίνα στο τέλος του προγράμματος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Δράσεις και </a:t>
            </a:r>
            <a:r>
              <a:rPr lang="en-US" dirty="0" smtClean="0"/>
              <a:t>Action Plans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Δράση </a:t>
            </a:r>
            <a:r>
              <a:rPr lang="en-US" dirty="0" smtClean="0"/>
              <a:t>A4E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Δράση </a:t>
            </a:r>
            <a:r>
              <a:rPr lang="en-US" dirty="0" smtClean="0"/>
              <a:t>T4E</a:t>
            </a:r>
          </a:p>
          <a:p>
            <a:pPr lvl="1"/>
            <a:r>
              <a:rPr lang="el-GR" dirty="0" smtClean="0"/>
              <a:t>Μεμονωμένη δράση</a:t>
            </a:r>
          </a:p>
          <a:p>
            <a:pPr lvl="1"/>
            <a:r>
              <a:rPr lang="en-US" dirty="0" smtClean="0"/>
              <a:t>Joined </a:t>
            </a:r>
            <a:r>
              <a:rPr lang="el-GR" dirty="0" smtClean="0"/>
              <a:t>δράση με εταίρο από εξωτερικό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T4E action plan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Αναζήτηση εταίρου (πλατφόρμες </a:t>
            </a:r>
            <a:r>
              <a:rPr lang="en-US" dirty="0" err="1" smtClean="0"/>
              <a:t>etwinning</a:t>
            </a:r>
            <a:r>
              <a:rPr lang="en-US" dirty="0" smtClean="0"/>
              <a:t>, teachers academy)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Επιλογή θέματος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Να μην συνδέεται με άλλη δράση μας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Περιγραφή δράσης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Χρονοδιάγραμμα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Καλές πρακτικές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προέρχονται από προηγούμενο πρόγραμμα</a:t>
            </a:r>
          </a:p>
          <a:p>
            <a:r>
              <a:rPr lang="el-GR" dirty="0" smtClean="0"/>
              <a:t>μικρής/μεγάλης διάρκειας, εντός/εκτός μαθήματος</a:t>
            </a:r>
          </a:p>
          <a:p>
            <a:pPr marL="651510" indent="-514350">
              <a:buFont typeface="+mj-lt"/>
              <a:buAutoNum type="arabicPeriod"/>
            </a:pPr>
            <a:r>
              <a:rPr lang="el-GR" dirty="0" smtClean="0"/>
              <a:t>Δ΄ Δημοτικού, 18 παιδιά, 1 μήνας</a:t>
            </a:r>
          </a:p>
          <a:p>
            <a:pPr marL="651510" indent="-514350">
              <a:buFont typeface="+mj-lt"/>
              <a:buAutoNum type="arabicPeriod"/>
            </a:pPr>
            <a:r>
              <a:rPr lang="el-GR" dirty="0" smtClean="0"/>
              <a:t>* </a:t>
            </a:r>
            <a:r>
              <a:rPr lang="el-GR" dirty="0" err="1" smtClean="0"/>
              <a:t>ΣΤ΄Δημοτικού</a:t>
            </a:r>
            <a:r>
              <a:rPr lang="el-GR" dirty="0" smtClean="0"/>
              <a:t>, * 15 παιδιά, 90 λεπτά</a:t>
            </a:r>
          </a:p>
          <a:p>
            <a:pPr marL="651510" indent="-514350">
              <a:buFont typeface="+mj-lt"/>
              <a:buAutoNum type="arabicPeriod"/>
            </a:pPr>
            <a:r>
              <a:rPr lang="el-GR" dirty="0" smtClean="0"/>
              <a:t>ΓΕΛ, 16 παιδιά, 60 λεπτά</a:t>
            </a:r>
          </a:p>
          <a:p>
            <a:pPr marL="651510" indent="-514350">
              <a:buFont typeface="+mj-lt"/>
              <a:buAutoNum type="arabicPeriod"/>
            </a:pPr>
            <a:r>
              <a:rPr lang="el-GR" dirty="0" smtClean="0"/>
              <a:t>Γυμνάσιο, * 12 παιδιά, 3-4 διδακτικές ώρες</a:t>
            </a:r>
          </a:p>
          <a:p>
            <a:pPr marL="651510" indent="-514350">
              <a:buFont typeface="+mj-lt"/>
              <a:buAutoNum type="arabicPeriod"/>
            </a:pPr>
            <a:r>
              <a:rPr lang="el-GR" dirty="0" smtClean="0"/>
              <a:t>Ε΄-ΣΤ΄ Δημοτικού, 72 παιδιά, 8 μήνες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900" dirty="0" smtClean="0"/>
              <a:t>Κατευθύνσεις για </a:t>
            </a:r>
            <a:r>
              <a:rPr lang="en-US" sz="3900" dirty="0" smtClean="0"/>
              <a:t>T4E action plan</a:t>
            </a:r>
            <a:endParaRPr lang="el-GR" sz="39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Δεν αλλάζουμε </a:t>
            </a:r>
            <a:r>
              <a:rPr lang="en-US" dirty="0" smtClean="0"/>
              <a:t>template</a:t>
            </a:r>
          </a:p>
          <a:p>
            <a:r>
              <a:rPr lang="el-GR" dirty="0" smtClean="0"/>
              <a:t>Αγγλική γλώσσα</a:t>
            </a:r>
          </a:p>
          <a:p>
            <a:r>
              <a:rPr lang="el-GR" dirty="0" smtClean="0"/>
              <a:t>Θέμα εντός θέματος</a:t>
            </a:r>
          </a:p>
          <a:p>
            <a:r>
              <a:rPr lang="el-GR" dirty="0" err="1" smtClean="0"/>
              <a:t>Μαθητοκεντρική</a:t>
            </a:r>
            <a:r>
              <a:rPr lang="el-GR" dirty="0" smtClean="0"/>
              <a:t> μέθοδος</a:t>
            </a:r>
          </a:p>
          <a:p>
            <a:r>
              <a:rPr lang="el-GR" dirty="0" smtClean="0"/>
              <a:t>Προώθηση εθελοντισμού</a:t>
            </a:r>
          </a:p>
          <a:p>
            <a:r>
              <a:rPr lang="el-GR" dirty="0" smtClean="0"/>
              <a:t>Διαφοροποίηση</a:t>
            </a:r>
          </a:p>
          <a:p>
            <a:r>
              <a:rPr lang="el-GR" dirty="0" smtClean="0"/>
              <a:t>Επισυνάπτουμε όλο το υλικό που χρησιμοποιήθηκε</a:t>
            </a:r>
          </a:p>
          <a:p>
            <a:r>
              <a:rPr lang="el-GR" dirty="0" smtClean="0"/>
              <a:t>Αξιολογούμε κάθε δράση, αναθεωρούμε σχέδιο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197</TotalTime>
  <Words>593</Words>
  <Application>Microsoft Office PowerPoint</Application>
  <PresentationFormat>Προβολή στην οθόνη (4:3)</PresentationFormat>
  <Paragraphs>116</Paragraphs>
  <Slides>19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Αποκορύφωμα</vt:lpstr>
      <vt:lpstr> </vt:lpstr>
      <vt:lpstr>Η ομάδα μας, προσδοκίες;</vt:lpstr>
      <vt:lpstr>Βασικά χαρακτηριστικά-1</vt:lpstr>
      <vt:lpstr>Βασικά χαρακτηριστικά-2</vt:lpstr>
      <vt:lpstr>Επιμόρφωση A4E &amp; T4E</vt:lpstr>
      <vt:lpstr>Δράσεις και Action Plans</vt:lpstr>
      <vt:lpstr>T4E action plan</vt:lpstr>
      <vt:lpstr>Καλές πρακτικές</vt:lpstr>
      <vt:lpstr>Κατευθύνσεις για T4E action plan</vt:lpstr>
      <vt:lpstr>Κατευθύνσεις για T4E action plan</vt:lpstr>
      <vt:lpstr>Κατευθύνσεις για T4E action plan</vt:lpstr>
      <vt:lpstr>Κατευθύνσεις για T4E action plan</vt:lpstr>
      <vt:lpstr>Κατευθύνσεις για T4E action plan</vt:lpstr>
      <vt:lpstr>Κατευθύνσεις για T4E action plan</vt:lpstr>
      <vt:lpstr>Κατευθύνσεις για T4E action plan</vt:lpstr>
      <vt:lpstr>Σύνδεση με A4E action plan</vt:lpstr>
      <vt:lpstr>Επόμενο βήμα: T4E action plan</vt:lpstr>
      <vt:lpstr>Πηγές</vt:lpstr>
      <vt:lpstr>Καλή μας επιτυχία!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TETH</dc:creator>
  <cp:lastModifiedBy>TETH</cp:lastModifiedBy>
  <cp:revision>14</cp:revision>
  <dcterms:created xsi:type="dcterms:W3CDTF">2020-02-06T08:29:36Z</dcterms:created>
  <dcterms:modified xsi:type="dcterms:W3CDTF">2020-02-07T17:59:48Z</dcterms:modified>
</cp:coreProperties>
</file>